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Figtree"/>
      <p:regular r:id="rId16"/>
      <p:bold r:id="rId17"/>
      <p:italic r:id="rId18"/>
      <p:boldItalic r:id="rId19"/>
    </p:embeddedFont>
    <p:embeddedFont>
      <p:font typeface="Play"/>
      <p:regular r:id="rId20"/>
      <p:bold r:id="rId21"/>
    </p:embeddedFont>
    <p:embeddedFont>
      <p:font typeface="Open Sans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gsHsgr9TIb2nmaJQW7+PAvCcmR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regular.fntdata"/><Relationship Id="rId22" Type="http://schemas.openxmlformats.org/officeDocument/2006/relationships/font" Target="fonts/OpenSansLight-regular.fntdata"/><Relationship Id="rId21" Type="http://schemas.openxmlformats.org/officeDocument/2006/relationships/font" Target="fonts/Play-bold.fntdata"/><Relationship Id="rId24" Type="http://schemas.openxmlformats.org/officeDocument/2006/relationships/font" Target="fonts/OpenSansLight-italic.fntdata"/><Relationship Id="rId23" Type="http://schemas.openxmlformats.org/officeDocument/2006/relationships/font" Target="fonts/OpenSans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font" Target="fonts/OpenSans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Figtree-bold.fntdata"/><Relationship Id="rId16" Type="http://schemas.openxmlformats.org/officeDocument/2006/relationships/font" Target="fonts/Figtree-regular.fntdata"/><Relationship Id="rId19" Type="http://schemas.openxmlformats.org/officeDocument/2006/relationships/font" Target="fonts/Figtree-boldItalic.fntdata"/><Relationship Id="rId18" Type="http://schemas.openxmlformats.org/officeDocument/2006/relationships/font" Target="fonts/Figtree-italic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min jung</a:t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Nitish</a:t>
            </a:r>
            <a:endParaRPr/>
          </a:p>
        </p:txBody>
      </p:sp>
      <p:sp>
        <p:nvSpPr>
          <p:cNvPr id="202" name="Google Shape;202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min jung</a:t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dezil</a:t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dezil</a:t>
            </a:r>
            <a:endParaRPr/>
          </a:p>
        </p:txBody>
      </p:sp>
      <p:sp>
        <p:nvSpPr>
          <p:cNvPr id="132" name="Google Shape;132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farham-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Shows the critical path (Shortest Distance) to every other Node from the source node.  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The way the algorithm works , It evaluates Edges of neighboring Nodes, and Visits the neighboring Nodes with the </a:t>
            </a:r>
            <a:r>
              <a:rPr lang="en-US"/>
              <a:t>Lower</a:t>
            </a:r>
            <a:r>
              <a:rPr lang="en-US"/>
              <a:t> Edge. While visiting the Neighboring Node it will evaluate and </a:t>
            </a:r>
            <a:r>
              <a:rPr lang="en-US">
                <a:solidFill>
                  <a:schemeClr val="dk1"/>
                </a:solidFill>
              </a:rPr>
              <a:t>if current path to current node is the shortest it will </a:t>
            </a:r>
            <a:r>
              <a:rPr lang="en-US"/>
              <a:t>update the distance of the current Node from the Source Node.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The algorithm continues this process until all Nodes have been visited in the same manner.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This process allows the </a:t>
            </a:r>
            <a:r>
              <a:rPr lang="en-US"/>
              <a:t>Algorithm</a:t>
            </a:r>
            <a:r>
              <a:rPr lang="en-US"/>
              <a:t> to </a:t>
            </a:r>
            <a:r>
              <a:rPr lang="en-US"/>
              <a:t>discover</a:t>
            </a:r>
            <a:r>
              <a:rPr lang="en-US"/>
              <a:t> the critical path to every Node while Eliminating the longest path to every node.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clive</a:t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c75e5e753d_4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c75e5e753d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clive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farham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Starting at Node A (THE SOURCE NODE)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Visiting A check B and C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Value Distance C 1 and Distance B 3 updated priority 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Visit C lower Value - Check B and D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A to B to C → Distance is 3, 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A to C to D → Distance is 7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Visit B , only direction is C: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Distance to C does not get updated due to existing lower distance from source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Visit D, because univisted. (Goal of the Algorithm) 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Checks Neighbor B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Does Not</a:t>
            </a:r>
            <a:r>
              <a:rPr lang="en-US"/>
              <a:t> require the update Distance to Que.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following this logic the algorith will output shortest path to each Node from the source node.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Nitish</a:t>
            </a:r>
            <a:endParaRPr/>
          </a:p>
        </p:txBody>
      </p:sp>
      <p:sp>
        <p:nvSpPr>
          <p:cNvPr id="185" name="Google Shape;185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/>
          <p:nvPr>
            <p:ph type="ctrTitle"/>
          </p:nvPr>
        </p:nvSpPr>
        <p:spPr>
          <a:xfrm>
            <a:off x="1524000" y="1122363"/>
            <a:ext cx="9144000" cy="30253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" type="subTitle"/>
          </p:nvPr>
        </p:nvSpPr>
        <p:spPr>
          <a:xfrm>
            <a:off x="1524000" y="4386729"/>
            <a:ext cx="9144000" cy="11355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  <a:defRPr b="1" sz="18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12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/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" type="body"/>
          </p:nvPr>
        </p:nvSpPr>
        <p:spPr>
          <a:xfrm rot="5400000">
            <a:off x="4083788" y="-931234"/>
            <a:ext cx="4024424" cy="9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3"/>
          <p:cNvSpPr txBox="1"/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" type="body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Char char="•"/>
              <a:defRPr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0988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Char char="•"/>
              <a:defRPr/>
            </a:lvl4pPr>
            <a:lvl5pPr indent="-30987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4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838200" y="1924493"/>
            <a:ext cx="5181600" cy="4252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6172200" y="1924493"/>
            <a:ext cx="5181600" cy="4252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839788" y="1734325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2000" cap="none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6"/>
          <p:cNvSpPr txBox="1"/>
          <p:nvPr>
            <p:ph idx="2" type="body"/>
          </p:nvPr>
        </p:nvSpPr>
        <p:spPr>
          <a:xfrm>
            <a:off x="839788" y="2558237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3" type="body"/>
          </p:nvPr>
        </p:nvSpPr>
        <p:spPr>
          <a:xfrm>
            <a:off x="6172200" y="1734325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2000" cap="none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6"/>
          <p:cNvSpPr txBox="1"/>
          <p:nvPr>
            <p:ph idx="4" type="body"/>
          </p:nvPr>
        </p:nvSpPr>
        <p:spPr>
          <a:xfrm>
            <a:off x="6172200" y="2558237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/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8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116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560"/>
              <a:buChar char="•"/>
              <a:defRPr sz="3200"/>
            </a:lvl1pPr>
            <a:lvl2pPr indent="-3708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240"/>
              <a:buChar char="•"/>
              <a:defRPr sz="2800"/>
            </a:lvl2pPr>
            <a:lvl3pPr indent="-35051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20"/>
              <a:buChar char="•"/>
              <a:defRPr sz="2400"/>
            </a:lvl3pPr>
            <a:lvl4pPr indent="-3302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2000"/>
            </a:lvl4pPr>
            <a:lvl5pPr indent="-3302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6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8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6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20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1"/>
          <p:cNvCxnSpPr/>
          <p:nvPr/>
        </p:nvCxnSpPr>
        <p:spPr>
          <a:xfrm flipH="1">
            <a:off x="0" y="0"/>
            <a:ext cx="3119718" cy="685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" name="Google Shape;7;p11"/>
          <p:cNvCxnSpPr/>
          <p:nvPr/>
        </p:nvCxnSpPr>
        <p:spPr>
          <a:xfrm flipH="1">
            <a:off x="0" y="0"/>
            <a:ext cx="903768" cy="6543675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" name="Google Shape;8;p11"/>
          <p:cNvCxnSpPr/>
          <p:nvPr/>
        </p:nvCxnSpPr>
        <p:spPr>
          <a:xfrm rot="10800000">
            <a:off x="-42863" y="5791200"/>
            <a:ext cx="6286501" cy="1066801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" name="Google Shape;9;p11"/>
          <p:cNvCxnSpPr/>
          <p:nvPr/>
        </p:nvCxnSpPr>
        <p:spPr>
          <a:xfrm flipH="1">
            <a:off x="8462964" y="5848350"/>
            <a:ext cx="3729036" cy="100965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" name="Google Shape;10;p11"/>
          <p:cNvCxnSpPr/>
          <p:nvPr/>
        </p:nvCxnSpPr>
        <p:spPr>
          <a:xfrm flipH="1">
            <a:off x="11543158" y="1647825"/>
            <a:ext cx="648842" cy="5210175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" name="Google Shape;11;p11"/>
          <p:cNvCxnSpPr/>
          <p:nvPr/>
        </p:nvCxnSpPr>
        <p:spPr>
          <a:xfrm rot="10800000">
            <a:off x="10781554" y="0"/>
            <a:ext cx="1410446" cy="425834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" name="Google Shape;12;p11"/>
          <p:cNvCxnSpPr/>
          <p:nvPr/>
        </p:nvCxnSpPr>
        <p:spPr>
          <a:xfrm rot="10800000">
            <a:off x="6529388" y="-4763"/>
            <a:ext cx="5662612" cy="931975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" name="Google Shape;13;p11"/>
          <p:cNvSpPr txBox="1"/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11"/>
          <p:cNvSpPr txBox="1"/>
          <p:nvPr>
            <p:ph idx="1" type="body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052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" name="Google Shape;15;p11"/>
          <p:cNvSpPr txBox="1"/>
          <p:nvPr>
            <p:ph idx="10" type="dt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6" name="Google Shape;16;p11"/>
          <p:cNvSpPr txBox="1"/>
          <p:nvPr>
            <p:ph idx="11" type="ftr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7" name="Google Shape;17;p11"/>
          <p:cNvSpPr txBox="1"/>
          <p:nvPr>
            <p:ph idx="12" type="sldNum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0" y="652"/>
            <a:ext cx="12192000" cy="685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3" name="Google Shape;93;p1"/>
          <p:cNvSpPr txBox="1"/>
          <p:nvPr>
            <p:ph type="ctrTitle"/>
          </p:nvPr>
        </p:nvSpPr>
        <p:spPr>
          <a:xfrm>
            <a:off x="4610668" y="2862469"/>
            <a:ext cx="6090600" cy="20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3</a:t>
            </a:r>
            <a:b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i="0" sz="18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Arial"/>
              <a:buNone/>
            </a:pP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BALA NITISH AKSHAY KANTINEDI SELVARAJ</a:t>
            </a:r>
            <a:endParaRPr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Arial"/>
              <a:buNone/>
            </a:pP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FARHAM KHADEMI</a:t>
            </a:r>
            <a:endParaRPr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Arial"/>
              <a:buNone/>
            </a:pP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CLIVE LEWIS</a:t>
            </a:r>
            <a:br>
              <a:rPr i="0" lang="en-US" sz="18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8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DEZIL MODI</a:t>
            </a:r>
            <a:endParaRPr i="0" sz="18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Arial"/>
              <a:buNone/>
            </a:pP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MIN JUNG </a:t>
            </a:r>
            <a:br>
              <a:rPr i="0" lang="en-US" sz="180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"/>
          <p:cNvSpPr txBox="1"/>
          <p:nvPr>
            <p:ph idx="1" type="subTitle"/>
          </p:nvPr>
        </p:nvSpPr>
        <p:spPr>
          <a:xfrm>
            <a:off x="4305868" y="1615260"/>
            <a:ext cx="67890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</a:pPr>
            <a:r>
              <a:rPr lang="en-US" sz="3622">
                <a:latin typeface="Play"/>
                <a:ea typeface="Play"/>
                <a:cs typeface="Play"/>
                <a:sym typeface="Play"/>
              </a:rPr>
              <a:t>DIJKSTRA’S ALGORITHM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descr="A web of dots connected" id="95" name="Google Shape;95;p1"/>
          <p:cNvPicPr preferRelativeResize="0"/>
          <p:nvPr/>
        </p:nvPicPr>
        <p:blipFill rotWithShape="1">
          <a:blip r:embed="rId3">
            <a:alphaModFix/>
          </a:blip>
          <a:srcRect b="0" l="44721" r="23884" t="0"/>
          <a:stretch/>
        </p:blipFill>
        <p:spPr>
          <a:xfrm>
            <a:off x="-2573" y="10"/>
            <a:ext cx="4811317" cy="6857998"/>
          </a:xfrm>
          <a:custGeom>
            <a:rect b="b" l="l" r="r" t="t"/>
            <a:pathLst>
              <a:path extrusionOk="0" h="6857998" w="4811317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  <a:noFill/>
          <a:ln>
            <a:noFill/>
          </a:ln>
        </p:spPr>
      </p:pic>
      <p:cxnSp>
        <p:nvCxnSpPr>
          <p:cNvPr id="96" name="Google Shape;96;p1"/>
          <p:cNvCxnSpPr/>
          <p:nvPr/>
        </p:nvCxnSpPr>
        <p:spPr>
          <a:xfrm flipH="1">
            <a:off x="3418701" y="0"/>
            <a:ext cx="815700" cy="68574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7" name="Google Shape;97;p1"/>
          <p:cNvCxnSpPr>
            <a:endCxn id="97" idx="2"/>
          </p:cNvCxnSpPr>
          <p:nvPr/>
        </p:nvCxnSpPr>
        <p:spPr>
          <a:xfrm>
            <a:off x="0" y="5468380"/>
            <a:ext cx="6096000" cy="13896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8" name="Google Shape;98;p1"/>
          <p:cNvSpPr txBox="1"/>
          <p:nvPr/>
        </p:nvSpPr>
        <p:spPr>
          <a:xfrm>
            <a:off x="5869271" y="4796310"/>
            <a:ext cx="6090600" cy="20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Play"/>
              <a:buNone/>
            </a:pPr>
            <a:br>
              <a:rPr b="0" i="1" lang="en-US" sz="8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</a:br>
            <a:endParaRPr b="0" i="1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3418763" y="5416826"/>
            <a:ext cx="8541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200" u="none" cap="none" strike="noStrike">
                <a:solidFill>
                  <a:srgbClr val="1A1A1F"/>
                </a:solidFill>
                <a:latin typeface="Arial"/>
                <a:ea typeface="Arial"/>
                <a:cs typeface="Arial"/>
                <a:sym typeface="Arial"/>
              </a:rPr>
              <a:t>“The question of whether computers can think is like the question of whether submarines can swim;”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1A1A1F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                               -Edsger Wybe Dijkstra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b="0" i="0" sz="18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05" name="Google Shape;205;p9"/>
          <p:cNvPicPr preferRelativeResize="0"/>
          <p:nvPr/>
        </p:nvPicPr>
        <p:blipFill rotWithShape="1">
          <a:blip r:embed="rId3">
            <a:alphaModFix/>
          </a:blip>
          <a:srcRect b="0" l="22364" r="26886" t="0"/>
          <a:stretch/>
        </p:blipFill>
        <p:spPr>
          <a:xfrm>
            <a:off x="6938682" y="10"/>
            <a:ext cx="5253320" cy="6858000"/>
          </a:xfrm>
          <a:custGeom>
            <a:rect b="b" l="l" r="r" t="t"/>
            <a:pathLst>
              <a:path extrusionOk="0" h="6858000" w="5253320">
                <a:moveTo>
                  <a:pt x="722088" y="0"/>
                </a:moveTo>
                <a:lnTo>
                  <a:pt x="5253320" y="0"/>
                </a:lnTo>
                <a:lnTo>
                  <a:pt x="525332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6" name="Google Shape;206;p9"/>
          <p:cNvSpPr txBox="1"/>
          <p:nvPr>
            <p:ph type="title"/>
          </p:nvPr>
        </p:nvSpPr>
        <p:spPr>
          <a:xfrm>
            <a:off x="1104901" y="239234"/>
            <a:ext cx="6132600" cy="17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84090"/>
              <a:buFont typeface="Arial"/>
              <a:buNone/>
            </a:pPr>
            <a:r>
              <a:rPr b="1" i="0" lang="en-US"/>
              <a:t>APPLICATIONS OF DIJKSTRA'S ALGORITHM</a:t>
            </a:r>
            <a:endParaRPr/>
          </a:p>
        </p:txBody>
      </p:sp>
      <p:cxnSp>
        <p:nvCxnSpPr>
          <p:cNvPr id="207" name="Google Shape;207;p9"/>
          <p:cNvCxnSpPr/>
          <p:nvPr/>
        </p:nvCxnSpPr>
        <p:spPr>
          <a:xfrm rot="10800000">
            <a:off x="5528100" y="-6"/>
            <a:ext cx="6663900" cy="992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8" name="Google Shape;208;p9"/>
          <p:cNvSpPr txBox="1"/>
          <p:nvPr/>
        </p:nvSpPr>
        <p:spPr>
          <a:xfrm>
            <a:off x="1124325" y="1875327"/>
            <a:ext cx="5487000" cy="20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⮚"/>
            </a:pPr>
            <a:r>
              <a:rPr b="1" lang="en-US" sz="2000">
                <a:solidFill>
                  <a:schemeClr val="dk1"/>
                </a:solidFill>
              </a:rPr>
              <a:t>Digital Mapping (Google Maps)</a:t>
            </a:r>
            <a:r>
              <a:rPr b="1" lang="en-US" sz="2100">
                <a:solidFill>
                  <a:srgbClr val="2B2B2B"/>
                </a:solidFill>
              </a:rPr>
              <a:t>:</a:t>
            </a:r>
            <a:r>
              <a:rPr lang="en-US" sz="1600">
                <a:solidFill>
                  <a:srgbClr val="2B2B2B"/>
                </a:solidFill>
              </a:rPr>
              <a:t>Used to find the shortest distance between the locations</a:t>
            </a:r>
            <a:endParaRPr sz="2100">
              <a:solidFill>
                <a:srgbClr val="2B2B2B"/>
              </a:solidFill>
            </a:endParaRPr>
          </a:p>
          <a:p>
            <a:pPr indent="-1333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⮚"/>
            </a:pPr>
            <a:r>
              <a:rPr b="1" lang="en-US" sz="2000">
                <a:solidFill>
                  <a:schemeClr val="dk1"/>
                </a:solidFill>
              </a:rPr>
              <a:t>Network System:</a:t>
            </a:r>
            <a:r>
              <a:rPr b="1" lang="en-US" sz="2100">
                <a:solidFill>
                  <a:srgbClr val="2B2B2B"/>
                </a:solidFill>
              </a:rPr>
              <a:t> </a:t>
            </a:r>
            <a:r>
              <a:rPr lang="en-US" sz="1600">
                <a:solidFill>
                  <a:srgbClr val="2B2B2B"/>
                </a:solidFill>
              </a:rPr>
              <a:t>Used to find the shortest tower for the connection of the network.</a:t>
            </a:r>
            <a:endParaRPr sz="1600">
              <a:solidFill>
                <a:srgbClr val="2B2B2B"/>
              </a:solidFill>
            </a:endParaRPr>
          </a:p>
          <a:p>
            <a:pPr indent="-1206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⮚"/>
            </a:pPr>
            <a:r>
              <a:rPr b="1" lang="en-US" sz="2000">
                <a:solidFill>
                  <a:schemeClr val="dk1"/>
                </a:solidFill>
              </a:rPr>
              <a:t>Flight Coordination Platform: </a:t>
            </a:r>
            <a:r>
              <a:rPr lang="en-US" sz="1600">
                <a:solidFill>
                  <a:srgbClr val="2B2B2B"/>
                </a:solidFill>
              </a:rPr>
              <a:t>Used to find the flight details for example distance, time etc.</a:t>
            </a:r>
            <a:endParaRPr sz="1600">
              <a:solidFill>
                <a:srgbClr val="2B2B2B"/>
              </a:solidFill>
            </a:endParaRPr>
          </a:p>
        </p:txBody>
      </p:sp>
      <p:pic>
        <p:nvPicPr>
          <p:cNvPr descr="Graph Theory: Networking" id="209" name="Google Shape;20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5300" y="4069025"/>
            <a:ext cx="4865024" cy="27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10"/>
          <p:cNvCxnSpPr/>
          <p:nvPr/>
        </p:nvCxnSpPr>
        <p:spPr>
          <a:xfrm flipH="1">
            <a:off x="18" y="0"/>
            <a:ext cx="3119700" cy="685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5" name="Google Shape;215;p10"/>
          <p:cNvCxnSpPr/>
          <p:nvPr/>
        </p:nvCxnSpPr>
        <p:spPr>
          <a:xfrm flipH="1">
            <a:off x="-132" y="0"/>
            <a:ext cx="903900" cy="65436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6" name="Google Shape;216;p10"/>
          <p:cNvCxnSpPr/>
          <p:nvPr/>
        </p:nvCxnSpPr>
        <p:spPr>
          <a:xfrm rot="10800000">
            <a:off x="-42862" y="5791201"/>
            <a:ext cx="6286500" cy="1066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7" name="Google Shape;217;p10"/>
          <p:cNvCxnSpPr/>
          <p:nvPr/>
        </p:nvCxnSpPr>
        <p:spPr>
          <a:xfrm flipH="1">
            <a:off x="8463000" y="5848350"/>
            <a:ext cx="3729000" cy="1009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8" name="Google Shape;218;p10"/>
          <p:cNvCxnSpPr/>
          <p:nvPr/>
        </p:nvCxnSpPr>
        <p:spPr>
          <a:xfrm flipH="1">
            <a:off x="11543100" y="1647825"/>
            <a:ext cx="648900" cy="5210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9" name="Google Shape;219;p10"/>
          <p:cNvCxnSpPr/>
          <p:nvPr/>
        </p:nvCxnSpPr>
        <p:spPr>
          <a:xfrm rot="10800000">
            <a:off x="10781700" y="140"/>
            <a:ext cx="1410300" cy="42582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0" name="Google Shape;220;p10"/>
          <p:cNvCxnSpPr/>
          <p:nvPr/>
        </p:nvCxnSpPr>
        <p:spPr>
          <a:xfrm rot="10800000">
            <a:off x="6529500" y="-4888"/>
            <a:ext cx="5662500" cy="932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1" name="Google Shape;221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descr="4 Better Ways to Say &quot;Thank You&quot; | Inc.com" id="222" name="Google Shape;22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12191981" cy="6857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06" name="Google Shape;106;p2"/>
          <p:cNvCxnSpPr/>
          <p:nvPr/>
        </p:nvCxnSpPr>
        <p:spPr>
          <a:xfrm flipH="1">
            <a:off x="18" y="0"/>
            <a:ext cx="3119700" cy="685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7" name="Google Shape;107;p2"/>
          <p:cNvCxnSpPr/>
          <p:nvPr/>
        </p:nvCxnSpPr>
        <p:spPr>
          <a:xfrm flipH="1">
            <a:off x="478208" y="0"/>
            <a:ext cx="340500" cy="2009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8" name="Google Shape;108;p2"/>
          <p:cNvCxnSpPr/>
          <p:nvPr/>
        </p:nvCxnSpPr>
        <p:spPr>
          <a:xfrm flipH="1">
            <a:off x="7331100" y="1171094"/>
            <a:ext cx="4860900" cy="824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2"/>
          <p:cNvCxnSpPr/>
          <p:nvPr/>
        </p:nvCxnSpPr>
        <p:spPr>
          <a:xfrm rot="10800000">
            <a:off x="8968821" y="117"/>
            <a:ext cx="2147100" cy="19950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p2"/>
          <p:cNvSpPr txBox="1"/>
          <p:nvPr>
            <p:ph type="title"/>
          </p:nvPr>
        </p:nvSpPr>
        <p:spPr>
          <a:xfrm>
            <a:off x="1031703" y="584791"/>
            <a:ext cx="10064400" cy="10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b="1" i="0" lang="en-US" sz="3622"/>
              <a:t>OVERVIEW</a:t>
            </a:r>
            <a:endParaRPr/>
          </a:p>
        </p:txBody>
      </p:sp>
      <p:cxnSp>
        <p:nvCxnSpPr>
          <p:cNvPr id="111" name="Google Shape;111;p2"/>
          <p:cNvCxnSpPr/>
          <p:nvPr/>
        </p:nvCxnSpPr>
        <p:spPr>
          <a:xfrm flipH="1">
            <a:off x="11594312" y="0"/>
            <a:ext cx="239100" cy="2009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2" name="Google Shape;112;p2"/>
          <p:cNvSpPr txBox="1"/>
          <p:nvPr>
            <p:ph idx="1" type="body"/>
          </p:nvPr>
        </p:nvSpPr>
        <p:spPr>
          <a:xfrm>
            <a:off x="533400" y="2608950"/>
            <a:ext cx="11061000" cy="26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</a:pPr>
            <a:r>
              <a:rPr lang="en-US" sz="2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The project's goal is to put Dijkstra's algorithm which is a foundational technique for determining the shortest path between two vertices in a graph into practice. </a:t>
            </a:r>
            <a:endParaRPr sz="2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</a:pPr>
            <a:r>
              <a:t/>
            </a:r>
            <a:endParaRPr sz="2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</a:pPr>
            <a:r>
              <a:rPr lang="en-US" sz="2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In a graph with non-negative edge weights, Dijkstra's algorithm effectively determines the shortest path between a single source vertex and every other vertex.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3"/>
          <p:cNvCxnSpPr/>
          <p:nvPr/>
        </p:nvCxnSpPr>
        <p:spPr>
          <a:xfrm flipH="1">
            <a:off x="18" y="0"/>
            <a:ext cx="3119700" cy="685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8" name="Google Shape;118;p3"/>
          <p:cNvCxnSpPr/>
          <p:nvPr/>
        </p:nvCxnSpPr>
        <p:spPr>
          <a:xfrm flipH="1">
            <a:off x="-132" y="0"/>
            <a:ext cx="903900" cy="65436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9" name="Google Shape;119;p3"/>
          <p:cNvCxnSpPr/>
          <p:nvPr/>
        </p:nvCxnSpPr>
        <p:spPr>
          <a:xfrm rot="10800000">
            <a:off x="-42862" y="5791201"/>
            <a:ext cx="6286500" cy="1066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0" name="Google Shape;120;p3"/>
          <p:cNvCxnSpPr/>
          <p:nvPr/>
        </p:nvCxnSpPr>
        <p:spPr>
          <a:xfrm flipH="1">
            <a:off x="8463000" y="5848350"/>
            <a:ext cx="3729000" cy="1009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1" name="Google Shape;121;p3"/>
          <p:cNvCxnSpPr/>
          <p:nvPr/>
        </p:nvCxnSpPr>
        <p:spPr>
          <a:xfrm flipH="1">
            <a:off x="11543100" y="1647825"/>
            <a:ext cx="648900" cy="5210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2" name="Google Shape;122;p3"/>
          <p:cNvCxnSpPr/>
          <p:nvPr/>
        </p:nvCxnSpPr>
        <p:spPr>
          <a:xfrm rot="10800000">
            <a:off x="10781700" y="140"/>
            <a:ext cx="1410300" cy="42582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3" name="Google Shape;123;p3"/>
          <p:cNvCxnSpPr/>
          <p:nvPr/>
        </p:nvCxnSpPr>
        <p:spPr>
          <a:xfrm rot="10800000">
            <a:off x="6529500" y="-4888"/>
            <a:ext cx="5662500" cy="932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0" y="652"/>
            <a:ext cx="12192000" cy="685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6" name="Google Shape;126;p3"/>
          <p:cNvSpPr txBox="1"/>
          <p:nvPr>
            <p:ph type="title"/>
          </p:nvPr>
        </p:nvSpPr>
        <p:spPr>
          <a:xfrm>
            <a:off x="484070" y="619740"/>
            <a:ext cx="6421500" cy="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85582"/>
              <a:buFont typeface="Arial"/>
              <a:buNone/>
            </a:pPr>
            <a:r>
              <a:rPr b="1" i="0" lang="en-US" sz="3622"/>
              <a:t>HISTORY OF DIJKSTRA’S ALGORITHM</a:t>
            </a:r>
            <a:br>
              <a:rPr b="1" i="1" lang="en-US" sz="61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</a:br>
            <a:endParaRPr i="1" sz="6100" cap="none">
              <a:solidFill>
                <a:schemeClr val="dk2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7" name="Google Shape;127;p3"/>
          <p:cNvSpPr txBox="1"/>
          <p:nvPr>
            <p:ph idx="1" type="body"/>
          </p:nvPr>
        </p:nvSpPr>
        <p:spPr>
          <a:xfrm>
            <a:off x="168925" y="1808575"/>
            <a:ext cx="6122700" cy="4275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Author: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Edsger Wybe Dijkstra (1930-2002).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Worked: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1956.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Publication: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Formally described in 1959 through paper “A note on two problems in connexion with graphs.”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Award: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Received the A. M. Turing Award in 1972.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Works: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Renowned for developing ALGOL 60 as well as for Dijkstra's Algorithm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</a:pPr>
            <a:r>
              <a:t/>
            </a:r>
            <a:endParaRPr b="1" sz="1800" cap="none"/>
          </a:p>
        </p:txBody>
      </p:sp>
      <p:pic>
        <p:nvPicPr>
          <p:cNvPr descr="Edsger W. Dijkstra - Wikipedia" id="128" name="Google Shape;128;p3"/>
          <p:cNvPicPr preferRelativeResize="0"/>
          <p:nvPr/>
        </p:nvPicPr>
        <p:blipFill rotWithShape="1">
          <a:blip r:embed="rId3">
            <a:alphaModFix/>
          </a:blip>
          <a:srcRect b="16286" l="0" r="0" t="2033"/>
          <a:stretch/>
        </p:blipFill>
        <p:spPr>
          <a:xfrm>
            <a:off x="5879804" y="-6350"/>
            <a:ext cx="6312196" cy="6874330"/>
          </a:xfrm>
          <a:custGeom>
            <a:rect b="b" l="l" r="r" t="t"/>
            <a:pathLst>
              <a:path extrusionOk="0" h="6874330" w="6312196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  <a:noFill/>
          <a:ln>
            <a:noFill/>
          </a:ln>
        </p:spPr>
      </p:pic>
      <p:cxnSp>
        <p:nvCxnSpPr>
          <p:cNvPr id="129" name="Google Shape;129;p3"/>
          <p:cNvCxnSpPr/>
          <p:nvPr/>
        </p:nvCxnSpPr>
        <p:spPr>
          <a:xfrm flipH="1">
            <a:off x="6634716" y="0"/>
            <a:ext cx="914400" cy="68574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5" name="Google Shape;135;p4"/>
          <p:cNvSpPr/>
          <p:nvPr/>
        </p:nvSpPr>
        <p:spPr>
          <a:xfrm rot="10800000">
            <a:off x="1710" y="-648"/>
            <a:ext cx="5675256" cy="6869951"/>
          </a:xfrm>
          <a:custGeom>
            <a:rect b="b" l="l" r="r" t="t"/>
            <a:pathLst>
              <a:path extrusionOk="0" h="6869951" w="6430885">
                <a:moveTo>
                  <a:pt x="1754909" y="0"/>
                </a:moveTo>
                <a:lnTo>
                  <a:pt x="6430885" y="11953"/>
                </a:lnTo>
                <a:lnTo>
                  <a:pt x="6430885" y="6869951"/>
                </a:lnTo>
                <a:lnTo>
                  <a:pt x="0" y="6869951"/>
                </a:lnTo>
                <a:lnTo>
                  <a:pt x="17549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6" name="Google Shape;136;p4"/>
          <p:cNvSpPr txBox="1"/>
          <p:nvPr>
            <p:ph type="title"/>
          </p:nvPr>
        </p:nvSpPr>
        <p:spPr>
          <a:xfrm>
            <a:off x="695332" y="321044"/>
            <a:ext cx="39531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b="1" i="0" lang="en-US"/>
              <a:t>DIJKSTRA’S ALGORITHM</a:t>
            </a:r>
            <a:endParaRPr/>
          </a:p>
        </p:txBody>
      </p:sp>
      <p:sp>
        <p:nvSpPr>
          <p:cNvPr id="137" name="Google Shape;137;p4"/>
          <p:cNvSpPr txBox="1"/>
          <p:nvPr>
            <p:ph idx="1" type="body"/>
          </p:nvPr>
        </p:nvSpPr>
        <p:spPr>
          <a:xfrm>
            <a:off x="5476461" y="735496"/>
            <a:ext cx="6629400" cy="55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440"/>
              <a:buFont typeface="Noto Sans Symbols"/>
              <a:buChar char="⮚"/>
            </a:pPr>
            <a:r>
              <a:rPr lang="en-US" sz="2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Dijkstra's Algorithm is a powerful tool for optimal path finding.</a:t>
            </a:r>
            <a:endParaRPr sz="2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440"/>
              <a:buFont typeface="Noto Sans Symbols"/>
              <a:buChar char="⮚"/>
            </a:pPr>
            <a:r>
              <a:rPr lang="en-US" sz="2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Finds the shortest paths from a single fixed source to all other sources in a graph.</a:t>
            </a:r>
            <a:endParaRPr/>
          </a:p>
          <a:p>
            <a:pPr indent="-13716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None/>
            </a:pPr>
            <a:r>
              <a:t/>
            </a:r>
            <a:endParaRPr b="1" sz="18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712D"/>
              </a:buClr>
              <a:buSzPts val="1440"/>
              <a:buFont typeface="Noto Sans Symbols"/>
              <a:buChar char="⮚"/>
            </a:pPr>
            <a:r>
              <a:rPr b="1" lang="en-US" sz="1800">
                <a:solidFill>
                  <a:srgbClr val="AC712D"/>
                </a:solidFill>
                <a:latin typeface="Arial"/>
                <a:ea typeface="Arial"/>
                <a:cs typeface="Arial"/>
                <a:sym typeface="Arial"/>
              </a:rPr>
              <a:t>Approach: </a:t>
            </a:r>
            <a:r>
              <a:rPr lang="en-US" sz="18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Greedy</a:t>
            </a:r>
            <a:endParaRPr sz="2200"/>
          </a:p>
          <a:p>
            <a:pPr indent="-13716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None/>
            </a:pPr>
            <a:r>
              <a:t/>
            </a:r>
            <a:endParaRPr sz="18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712D"/>
              </a:buClr>
              <a:buSzPts val="1440"/>
              <a:buFont typeface="Noto Sans Symbols"/>
              <a:buChar char="⮚"/>
            </a:pPr>
            <a:r>
              <a:rPr b="1" lang="en-US" sz="1800">
                <a:solidFill>
                  <a:srgbClr val="AC712D"/>
                </a:solidFill>
                <a:latin typeface="Arial"/>
                <a:ea typeface="Arial"/>
                <a:cs typeface="Arial"/>
                <a:sym typeface="Arial"/>
              </a:rPr>
              <a:t>Components: </a:t>
            </a:r>
            <a:r>
              <a:rPr lang="en-US" sz="18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Nodes, Edges, and Weights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</a:pPr>
            <a:r>
              <a:t/>
            </a:r>
            <a:endParaRPr b="0" i="0" sz="1800" u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280"/>
              <a:buFont typeface="Arial"/>
              <a:buChar char="•"/>
            </a:pPr>
            <a:r>
              <a:rPr b="1" i="0" lang="en-US" sz="1600" u="none" strike="noStrike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Nodes:</a:t>
            </a:r>
            <a:r>
              <a:rPr b="0" i="0" lang="en-US" sz="1800" u="none" strike="noStrike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The points of intersection within a network.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280"/>
              <a:buFont typeface="Arial"/>
              <a:buChar char="•"/>
            </a:pPr>
            <a:r>
              <a:rPr b="1" lang="en-US" sz="16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Edges: </a:t>
            </a:r>
            <a:r>
              <a:rPr lang="en-US" sz="16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The relationships between the nodes within a network.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280"/>
              <a:buFont typeface="Arial"/>
              <a:buChar char="•"/>
            </a:pPr>
            <a:r>
              <a:rPr b="1" lang="en-US" sz="16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Weights:</a:t>
            </a:r>
            <a:r>
              <a:rPr lang="en-US" sz="16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 The “cost” associated with the edge. </a:t>
            </a:r>
            <a:endParaRPr sz="2000"/>
          </a:p>
          <a:p>
            <a:pPr indent="-13716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</a:pPr>
            <a:r>
              <a:t/>
            </a:r>
            <a:endParaRPr sz="1800">
              <a:solidFill>
                <a:srgbClr val="2B2B2B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712D"/>
              </a:buClr>
              <a:buSzPts val="1440"/>
              <a:buFont typeface="Noto Sans Symbols"/>
              <a:buChar char="⮚"/>
            </a:pPr>
            <a:r>
              <a:rPr b="1" lang="en-US" sz="1800">
                <a:solidFill>
                  <a:srgbClr val="AC712D"/>
                </a:solidFill>
                <a:latin typeface="Arial"/>
                <a:ea typeface="Arial"/>
                <a:cs typeface="Arial"/>
                <a:sym typeface="Arial"/>
              </a:rPr>
              <a:t>Limitations of Dijkstra’s Algorithm: </a:t>
            </a:r>
            <a:endParaRPr/>
          </a:p>
          <a:p>
            <a:pPr indent="-2095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73239"/>
              </a:buClr>
              <a:buSzPts val="820"/>
              <a:buFont typeface="Arial"/>
              <a:buChar char="•"/>
            </a:pPr>
            <a:r>
              <a:rPr lang="en-US" sz="17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The graph should be weighted.</a:t>
            </a:r>
            <a:endParaRPr sz="17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95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73239"/>
              </a:buClr>
              <a:buSzPts val="820"/>
              <a:buFont typeface="Arial"/>
              <a:buChar char="•"/>
            </a:pPr>
            <a:r>
              <a:rPr lang="en-US" sz="17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The weights should be non-negative.</a:t>
            </a:r>
            <a:endParaRPr sz="2100"/>
          </a:p>
          <a:p>
            <a:pPr indent="-13716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</a:pPr>
            <a:r>
              <a:t/>
            </a:r>
            <a:endParaRPr sz="1800">
              <a:solidFill>
                <a:srgbClr val="2B2B2B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13716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None/>
            </a:pPr>
            <a:r>
              <a:t/>
            </a:r>
            <a:endParaRPr b="0" i="0" sz="1800" u="none" strike="noStrike">
              <a:solidFill>
                <a:srgbClr val="2B2B2B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38" name="Google Shape;138;p4"/>
          <p:cNvCxnSpPr/>
          <p:nvPr/>
        </p:nvCxnSpPr>
        <p:spPr>
          <a:xfrm rot="10800000">
            <a:off x="-147" y="4541424"/>
            <a:ext cx="5895900" cy="23106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9" name="Google Shape;139;p4"/>
          <p:cNvCxnSpPr/>
          <p:nvPr/>
        </p:nvCxnSpPr>
        <p:spPr>
          <a:xfrm rot="10800000">
            <a:off x="80" y="2988230"/>
            <a:ext cx="2418000" cy="3887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p4"/>
          <p:cNvSpPr txBox="1"/>
          <p:nvPr/>
        </p:nvSpPr>
        <p:spPr>
          <a:xfrm>
            <a:off x="2264927" y="2403127"/>
            <a:ext cx="1803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Nodes (Vertices)</a:t>
            </a:r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1404234" y="2498586"/>
            <a:ext cx="497400" cy="4725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</a:t>
            </a:r>
            <a:endParaRPr/>
          </a:p>
        </p:txBody>
      </p:sp>
      <p:cxnSp>
        <p:nvCxnSpPr>
          <p:cNvPr id="142" name="Google Shape;142;p4"/>
          <p:cNvCxnSpPr/>
          <p:nvPr/>
        </p:nvCxnSpPr>
        <p:spPr>
          <a:xfrm>
            <a:off x="1202634" y="3584606"/>
            <a:ext cx="8781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43" name="Google Shape;143;p4"/>
          <p:cNvCxnSpPr/>
          <p:nvPr/>
        </p:nvCxnSpPr>
        <p:spPr>
          <a:xfrm rot="10800000">
            <a:off x="1146430" y="3710502"/>
            <a:ext cx="9210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4" name="Google Shape;144;p4"/>
          <p:cNvSpPr txBox="1"/>
          <p:nvPr/>
        </p:nvSpPr>
        <p:spPr>
          <a:xfrm>
            <a:off x="2253793" y="3310060"/>
            <a:ext cx="1814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Directed </a:t>
            </a:r>
            <a:r>
              <a:rPr b="0" i="0" lang="en-US" sz="1800" u="none" cap="none" strike="noStrike">
                <a:solidFill>
                  <a:srgbClr val="FF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Edges (Links)</a:t>
            </a:r>
            <a:endParaRPr/>
          </a:p>
        </p:txBody>
      </p:sp>
      <p:cxnSp>
        <p:nvCxnSpPr>
          <p:cNvPr id="145" name="Google Shape;145;p4"/>
          <p:cNvCxnSpPr/>
          <p:nvPr/>
        </p:nvCxnSpPr>
        <p:spPr>
          <a:xfrm>
            <a:off x="1181740" y="4707062"/>
            <a:ext cx="8781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6" name="Google Shape;146;p4"/>
          <p:cNvSpPr txBox="1"/>
          <p:nvPr/>
        </p:nvSpPr>
        <p:spPr>
          <a:xfrm>
            <a:off x="2232899" y="4412640"/>
            <a:ext cx="181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Weights</a:t>
            </a:r>
            <a:endParaRPr/>
          </a:p>
        </p:txBody>
      </p:sp>
      <p:sp>
        <p:nvSpPr>
          <p:cNvPr id="147" name="Google Shape;147;p4"/>
          <p:cNvSpPr txBox="1"/>
          <p:nvPr/>
        </p:nvSpPr>
        <p:spPr>
          <a:xfrm>
            <a:off x="1277692" y="4328448"/>
            <a:ext cx="65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4675" y="2226575"/>
            <a:ext cx="5759400" cy="353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4" name="Google Shape;154;p5"/>
          <p:cNvSpPr txBox="1"/>
          <p:nvPr/>
        </p:nvSpPr>
        <p:spPr>
          <a:xfrm>
            <a:off x="3265075" y="536325"/>
            <a:ext cx="57594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WORKING</a:t>
            </a:r>
            <a:endParaRPr i="1" sz="4400">
              <a:solidFill>
                <a:schemeClr val="dk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330925" y="5923050"/>
            <a:ext cx="116277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424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Note: </a:t>
            </a:r>
            <a:r>
              <a:rPr lang="en-US">
                <a:solidFill>
                  <a:srgbClr val="2424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shortest path tree identified using Dijkstra's technique will attempt to avoid edges with bigger weights because they indicate that the edge has a large weight/cost.</a:t>
            </a:r>
            <a:endParaRPr>
              <a:solidFill>
                <a:srgbClr val="2424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 txBox="1"/>
          <p:nvPr>
            <p:ph idx="1" type="body"/>
          </p:nvPr>
        </p:nvSpPr>
        <p:spPr>
          <a:xfrm>
            <a:off x="1143000" y="2174626"/>
            <a:ext cx="9906000" cy="11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052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en-US"/>
              <a:t>HashMap Approach for creating Trees</a:t>
            </a:r>
            <a:endParaRPr/>
          </a:p>
          <a:p>
            <a:pPr indent="-35052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en-US"/>
              <a:t>Node class utilization for storing weights to reach each node</a:t>
            </a:r>
            <a:endParaRPr/>
          </a:p>
          <a:p>
            <a:pPr indent="-35052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•"/>
            </a:pPr>
            <a:r>
              <a:rPr lang="en-US"/>
              <a:t>Use of distances HashMap to track shortest distance to each node</a:t>
            </a:r>
            <a:endParaRPr/>
          </a:p>
        </p:txBody>
      </p:sp>
      <p:pic>
        <p:nvPicPr>
          <p:cNvPr id="161" name="Google Shape;161;p6"/>
          <p:cNvPicPr preferRelativeResize="0"/>
          <p:nvPr/>
        </p:nvPicPr>
        <p:blipFill rotWithShape="1">
          <a:blip r:embed="rId3">
            <a:alphaModFix/>
          </a:blip>
          <a:srcRect b="0" l="0" r="7398" t="0"/>
          <a:stretch/>
        </p:blipFill>
        <p:spPr>
          <a:xfrm>
            <a:off x="792975" y="3362200"/>
            <a:ext cx="4600925" cy="24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7836" y="3362200"/>
            <a:ext cx="4478989" cy="24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1200" y="6199125"/>
            <a:ext cx="7455275" cy="3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6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5" name="Google Shape;165;p6"/>
          <p:cNvSpPr txBox="1"/>
          <p:nvPr/>
        </p:nvSpPr>
        <p:spPr>
          <a:xfrm>
            <a:off x="2875575" y="577900"/>
            <a:ext cx="6652500" cy="9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</a:pPr>
            <a:r>
              <a:rPr b="1" lang="en-US" sz="4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OUR </a:t>
            </a:r>
            <a:r>
              <a:rPr b="1" lang="en-US" sz="4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IMPLEMENTATION</a:t>
            </a:r>
            <a:endParaRPr sz="24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c75e5e753d_4_3"/>
          <p:cNvSpPr txBox="1"/>
          <p:nvPr>
            <p:ph idx="1" type="body"/>
          </p:nvPr>
        </p:nvSpPr>
        <p:spPr>
          <a:xfrm>
            <a:off x="354875" y="3438275"/>
            <a:ext cx="5929500" cy="145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PriorityQueue to poll the node with the shorted weight</a:t>
            </a:r>
            <a:endParaRPr/>
          </a:p>
        </p:txBody>
      </p:sp>
      <p:pic>
        <p:nvPicPr>
          <p:cNvPr id="171" name="Google Shape;171;g2c75e5e753d_4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150" y="2088200"/>
            <a:ext cx="5747850" cy="453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c75e5e753d_4_3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3" name="Google Shape;173;g2c75e5e753d_4_3"/>
          <p:cNvSpPr txBox="1"/>
          <p:nvPr/>
        </p:nvSpPr>
        <p:spPr>
          <a:xfrm>
            <a:off x="2552000" y="494350"/>
            <a:ext cx="76569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OUR IMPLEMENTATION </a:t>
            </a:r>
            <a:endParaRPr i="1" sz="4400">
              <a:solidFill>
                <a:schemeClr val="dk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7850" y="2076800"/>
            <a:ext cx="5161450" cy="46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2666475" y="537200"/>
            <a:ext cx="68010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</a:pPr>
            <a:r>
              <a:rPr b="1" lang="en-US" sz="4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RUNTIME ANALYSIS</a:t>
            </a:r>
            <a:endParaRPr sz="24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81" name="Google Shape;18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150" y="2875575"/>
            <a:ext cx="6549925" cy="385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7"/>
          <p:cNvSpPr txBox="1"/>
          <p:nvPr/>
        </p:nvSpPr>
        <p:spPr>
          <a:xfrm>
            <a:off x="473613" y="2117913"/>
            <a:ext cx="63558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Graphical Representation and the Output of Our Implementation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88" name="Google Shape;188;p8"/>
          <p:cNvSpPr/>
          <p:nvPr/>
        </p:nvSpPr>
        <p:spPr>
          <a:xfrm>
            <a:off x="0" y="653"/>
            <a:ext cx="12192000" cy="200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89" name="Google Shape;189;p8"/>
          <p:cNvCxnSpPr/>
          <p:nvPr/>
        </p:nvCxnSpPr>
        <p:spPr>
          <a:xfrm flipH="1">
            <a:off x="18" y="0"/>
            <a:ext cx="3119700" cy="6858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0" name="Google Shape;190;p8"/>
          <p:cNvCxnSpPr/>
          <p:nvPr/>
        </p:nvCxnSpPr>
        <p:spPr>
          <a:xfrm flipH="1">
            <a:off x="478208" y="0"/>
            <a:ext cx="340500" cy="2009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1" name="Google Shape;191;p8"/>
          <p:cNvCxnSpPr/>
          <p:nvPr/>
        </p:nvCxnSpPr>
        <p:spPr>
          <a:xfrm rot="10800000">
            <a:off x="-65" y="1299418"/>
            <a:ext cx="1769100" cy="695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2" name="Google Shape;192;p8"/>
          <p:cNvCxnSpPr/>
          <p:nvPr/>
        </p:nvCxnSpPr>
        <p:spPr>
          <a:xfrm flipH="1">
            <a:off x="7331100" y="1171094"/>
            <a:ext cx="4860900" cy="8241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3" name="Google Shape;193;p8"/>
          <p:cNvCxnSpPr/>
          <p:nvPr/>
        </p:nvCxnSpPr>
        <p:spPr>
          <a:xfrm rot="10800000">
            <a:off x="8968821" y="117"/>
            <a:ext cx="2147100" cy="19950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4" name="Google Shape;194;p8"/>
          <p:cNvSpPr txBox="1"/>
          <p:nvPr>
            <p:ph type="title"/>
          </p:nvPr>
        </p:nvSpPr>
        <p:spPr>
          <a:xfrm>
            <a:off x="1129553" y="497395"/>
            <a:ext cx="100644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3181"/>
              <a:buFont typeface="Arial"/>
              <a:buNone/>
            </a:pPr>
            <a:r>
              <a:rPr b="1" i="0" lang="en-US"/>
              <a:t>ADVANTAGE AND DISADVANTAGE OF DIJKSTRA'S ALGORITHM</a:t>
            </a:r>
            <a:endParaRPr/>
          </a:p>
        </p:txBody>
      </p:sp>
      <p:cxnSp>
        <p:nvCxnSpPr>
          <p:cNvPr id="195" name="Google Shape;195;p8"/>
          <p:cNvCxnSpPr/>
          <p:nvPr/>
        </p:nvCxnSpPr>
        <p:spPr>
          <a:xfrm flipH="1">
            <a:off x="11594312" y="-14436"/>
            <a:ext cx="239100" cy="2009700"/>
          </a:xfrm>
          <a:prstGeom prst="straightConnector1">
            <a:avLst/>
          </a:prstGeom>
          <a:noFill/>
          <a:ln cap="flat" cmpd="sng" w="12700">
            <a:solidFill>
              <a:schemeClr val="accent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6" name="Google Shape;196;p8"/>
          <p:cNvSpPr/>
          <p:nvPr/>
        </p:nvSpPr>
        <p:spPr>
          <a:xfrm>
            <a:off x="1089991" y="2480254"/>
            <a:ext cx="4759500" cy="3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Advantages:</a:t>
            </a:r>
            <a:endParaRPr/>
          </a:p>
          <a:p>
            <a:pPr indent="-10160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600">
                <a:solidFill>
                  <a:srgbClr val="2B2B2B"/>
                </a:solidFill>
              </a:rPr>
              <a:t>ow Complex and Optimal</a:t>
            </a:r>
            <a:endParaRPr sz="1600">
              <a:solidFill>
                <a:srgbClr val="2B2B2B"/>
              </a:solidFill>
            </a:endParaRPr>
          </a:p>
          <a:p>
            <a:pPr indent="-10160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Works for both directed and undirected graphs</a:t>
            </a:r>
            <a:endParaRPr sz="1600">
              <a:solidFill>
                <a:srgbClr val="2B2B2B"/>
              </a:solidFill>
            </a:endParaRPr>
          </a:p>
          <a:p>
            <a:pPr indent="-10160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Linear time complexity </a:t>
            </a:r>
            <a:endParaRPr sz="1600">
              <a:solidFill>
                <a:srgbClr val="2B2B2B"/>
              </a:solidFill>
            </a:endParaRPr>
          </a:p>
          <a:p>
            <a:pPr indent="-10160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Good Efficiency to solve large problems</a:t>
            </a:r>
            <a:endParaRPr sz="1600">
              <a:solidFill>
                <a:srgbClr val="2B2B2B"/>
              </a:solidFill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153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b="1" i="0" sz="18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6688363" y="2506295"/>
            <a:ext cx="4560600" cy="3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</a:pPr>
            <a:r>
              <a:rPr b="1" lang="en-US" sz="2000">
                <a:solidFill>
                  <a:schemeClr val="dk2"/>
                </a:solidFill>
              </a:rPr>
              <a:t>Disadvantages</a:t>
            </a:r>
            <a:r>
              <a:rPr b="1" i="0" lang="en-US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-1016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Time consuming: Takes time to conduct a blind search.</a:t>
            </a:r>
            <a:endParaRPr sz="1600">
              <a:solidFill>
                <a:srgbClr val="2B2B2B"/>
              </a:solidFill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Unable to handle negative weights</a:t>
            </a:r>
            <a:endParaRPr sz="1600">
              <a:solidFill>
                <a:srgbClr val="2B2B2B"/>
              </a:solidFill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>
                <a:solidFill>
                  <a:srgbClr val="2B2B2B"/>
                </a:solidFill>
              </a:rPr>
              <a:t>Doesn’t work well on non uniformed graphs </a:t>
            </a:r>
            <a:endParaRPr sz="1600">
              <a:solidFill>
                <a:srgbClr val="2B2B2B"/>
              </a:solidFill>
            </a:endParaRPr>
          </a:p>
        </p:txBody>
      </p:sp>
      <p:pic>
        <p:nvPicPr>
          <p:cNvPr descr="GraphicMaths - Dijkstra's algorithm" id="198" name="Google Shape;19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700" y="4456925"/>
            <a:ext cx="3830150" cy="2315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y does Dijkstra's Algorithm fail on negative weights? - GeeksforGeeks" id="199" name="Google Shape;19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41625" y="4157000"/>
            <a:ext cx="3967600" cy="25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gleLines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2024-03-23T21:21:52Z</dcterms:created>
  <dc:creator>Nitish Kantinedi</dc:creator>
</cp:coreProperties>
</file>